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24" r:id="rId2"/>
    <p:sldId id="339" r:id="rId3"/>
    <p:sldId id="326" r:id="rId4"/>
    <p:sldId id="335" r:id="rId5"/>
    <p:sldId id="327" r:id="rId6"/>
    <p:sldId id="336" r:id="rId7"/>
    <p:sldId id="328" r:id="rId8"/>
    <p:sldId id="329" r:id="rId9"/>
    <p:sldId id="330" r:id="rId10"/>
    <p:sldId id="331" r:id="rId11"/>
    <p:sldId id="332" r:id="rId12"/>
    <p:sldId id="333" r:id="rId13"/>
    <p:sldId id="297" r:id="rId14"/>
    <p:sldId id="26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6" r:id="rId23"/>
    <p:sldId id="268" r:id="rId24"/>
    <p:sldId id="271" r:id="rId25"/>
    <p:sldId id="270" r:id="rId26"/>
    <p:sldId id="269" r:id="rId27"/>
    <p:sldId id="307" r:id="rId28"/>
    <p:sldId id="308" r:id="rId29"/>
    <p:sldId id="309" r:id="rId30"/>
    <p:sldId id="311" r:id="rId31"/>
    <p:sldId id="310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34" r:id="rId43"/>
    <p:sldId id="322" r:id="rId44"/>
    <p:sldId id="323" r:id="rId45"/>
    <p:sldId id="337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39"/>
    <p:restoredTop sz="90372"/>
  </p:normalViewPr>
  <p:slideViewPr>
    <p:cSldViewPr snapToGrid="0" snapToObjects="1">
      <p:cViewPr>
        <p:scale>
          <a:sx n="125" d="100"/>
          <a:sy n="125" d="100"/>
        </p:scale>
        <p:origin x="14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6/28/18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AF3DB-B3C8-1448-B131-9595193ED365}" type="datetimeFigureOut">
              <a:rPr kumimoji="1" lang="zh-CN" altLang="en-US" smtClean="0"/>
              <a:t>2018/6/28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453E0-C1A6-D848-8182-1C0DBD0974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7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developer.mozilla.org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en</a:t>
            </a:r>
            <a:r>
              <a:rPr kumimoji="1" lang="en-US" altLang="zh-CN" dirty="0" smtClean="0"/>
              <a:t>-US/docs/Web/JavaScript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48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‘use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strict’</a:t>
            </a:r>
          </a:p>
          <a:p>
            <a:r>
              <a:rPr kumimoji="1" lang="zh-CN" altLang="en-US" dirty="0" smtClean="0"/>
              <a:t>不声明的变量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不可写的属性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不可扩展属性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Object.preventExtensions</a:t>
            </a:r>
            <a:r>
              <a:rPr kumimoji="1" lang="en-US" altLang="zh-CN" dirty="0" smtClean="0"/>
              <a:t>(o);</a:t>
            </a:r>
          </a:p>
          <a:p>
            <a:r>
              <a:rPr kumimoji="1" lang="zh-CN" altLang="en-US" dirty="0" smtClean="0"/>
              <a:t>无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方法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obj</a:t>
            </a:r>
            <a:r>
              <a:rPr kumimoji="1" lang="en-US" altLang="zh-CN" dirty="0" smtClean="0"/>
              <a:t>={get x(){return x;},set x(m){x=m+10;}}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92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04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god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worldScope</a:t>
            </a:r>
            <a:r>
              <a:rPr lang="en-US" altLang="zh-CN" dirty="0" smtClean="0"/>
              <a:t>(arg1){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loc1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//see god,wf,loc1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countryScope</a:t>
            </a:r>
            <a:r>
              <a:rPr lang="en-US" altLang="zh-CN" dirty="0" smtClean="0"/>
              <a:t>(arg2){</a:t>
            </a:r>
            <a:br>
              <a:rPr lang="en-US" altLang="zh-CN" dirty="0" smtClean="0"/>
            </a:br>
            <a:r>
              <a:rPr lang="en-US" altLang="zh-CN" dirty="0" smtClean="0"/>
              <a:t>       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loc1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;//loc1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遮盖了上面的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loc1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//can see god,loc1,arg1,arg2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countryScope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"fact2"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//other code...can't see arg2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worldScope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"fact1"</a:t>
            </a:r>
            <a:r>
              <a:rPr lang="en-US" altLang="zh-CN" dirty="0" smtClean="0"/>
              <a:t>)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//other code....can't see arg1,loc1,arg2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36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453E0-C1A6-D848-8182-1C0DBD097457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61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4" Type="http://schemas.openxmlformats.org/officeDocument/2006/relationships/hyperlink" Target="http://git-scm.org/" TargetMode="External"/><Relationship Id="rId5" Type="http://schemas.openxmlformats.org/officeDocument/2006/relationships/hyperlink" Target="https://github.com/johnyu666/chengdu_ppt" TargetMode="External"/><Relationship Id="rId6" Type="http://schemas.openxmlformats.org/officeDocument/2006/relationships/hyperlink" Target="https://github.com/johnyu666/chengdu_cod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odejs.c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sdn.net/article/2014-08-01/2820990/1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w3.org/TR/html5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jslinux.org/" TargetMode="Externa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ECMAScript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95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rgbClr val="FF0000"/>
                </a:solidFill>
              </a:rPr>
              <a:t>Vim/</a:t>
            </a:r>
            <a:r>
              <a:rPr kumimoji="1" lang="en-US" altLang="zh-CN" b="1" dirty="0" err="1">
                <a:solidFill>
                  <a:srgbClr val="FF0000"/>
                </a:solidFill>
              </a:rPr>
              <a:t>Emacs</a:t>
            </a:r>
            <a:endParaRPr kumimoji="1"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Eclispe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b="1" dirty="0" err="1" smtClean="0"/>
              <a:t>Bracks</a:t>
            </a:r>
            <a:r>
              <a:rPr kumimoji="1" lang="en-US" altLang="zh-CN" b="1" dirty="0" smtClean="0"/>
              <a:t>/Sublime/Atom/</a:t>
            </a:r>
            <a:r>
              <a:rPr kumimoji="1" lang="en-US" altLang="zh-CN" b="1" dirty="0" err="1" smtClean="0"/>
              <a:t>VSCode</a:t>
            </a:r>
            <a:endParaRPr kumimoji="1" lang="zh-CN" altLang="en-US" b="1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WebStorm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开发工具选型</a:t>
            </a:r>
          </a:p>
        </p:txBody>
      </p:sp>
    </p:spTree>
    <p:extLst>
      <p:ext uri="{BB962C8B-B14F-4D97-AF65-F5344CB8AC3E}">
        <p14:creationId xmlns:p14="http://schemas.microsoft.com/office/powerpoint/2010/main" val="188395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kumimoji="1" lang="zh-CN" altLang="en-US" dirty="0"/>
              <a:t>语言定位为：“函数式编程的”，“面向对象的”，“动态的”，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事件驱动的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、 “脚本语言（宿主）”！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语言规定了“</a:t>
            </a:r>
            <a:r>
              <a:rPr kumimoji="1" lang="zh-CN" altLang="en-US" dirty="0"/>
              <a:t>标准库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  <a:p>
            <a:pPr>
              <a:lnSpc>
                <a:spcPct val="160000"/>
              </a:lnSpc>
            </a:pPr>
            <a:r>
              <a:rPr kumimoji="1" lang="zh-CN" altLang="en-US" dirty="0"/>
              <a:t>经历了：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6</a:t>
            </a:r>
            <a:r>
              <a:rPr kumimoji="1" lang="zh-CN" altLang="en-US" dirty="0"/>
              <a:t>标准</a:t>
            </a:r>
          </a:p>
          <a:p>
            <a:pPr>
              <a:lnSpc>
                <a:spcPct val="160000"/>
              </a:lnSpc>
            </a:pPr>
            <a:r>
              <a:rPr kumimoji="1" lang="en-US" altLang="zh-CN" dirty="0"/>
              <a:t>ES6</a:t>
            </a:r>
            <a:r>
              <a:rPr kumimoji="1" lang="zh-CN" altLang="en-US" dirty="0"/>
              <a:t>中加入了：</a:t>
            </a:r>
            <a:r>
              <a:rPr kumimoji="1" lang="en-US" altLang="zh-CN" dirty="0"/>
              <a:t>let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promise</a:t>
            </a:r>
            <a:r>
              <a:rPr kumimoji="1" lang="zh-CN" altLang="en-US" dirty="0"/>
              <a:t>等，使其向着“正规化”迈进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/>
              <a:t>目前被广泛使用的标准为</a:t>
            </a:r>
            <a:r>
              <a:rPr kumimoji="1" lang="en-US" altLang="zh-CN" dirty="0"/>
              <a:t>ES5</a:t>
            </a:r>
            <a:r>
              <a:rPr kumimoji="1" lang="zh-CN" altLang="en-US" dirty="0"/>
              <a:t>（部分）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ECMAScript</a:t>
            </a:r>
            <a:r>
              <a:rPr kumimoji="1" lang="zh-CN" altLang="en-US"/>
              <a:t>标准</a:t>
            </a:r>
          </a:p>
        </p:txBody>
      </p:sp>
    </p:spTree>
    <p:extLst>
      <p:ext uri="{BB962C8B-B14F-4D97-AF65-F5344CB8AC3E}">
        <p14:creationId xmlns:p14="http://schemas.microsoft.com/office/powerpoint/2010/main" val="11039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小白变灰</a:t>
            </a:r>
          </a:p>
        </p:txBody>
      </p:sp>
    </p:spTree>
    <p:extLst>
      <p:ext uri="{BB962C8B-B14F-4D97-AF65-F5344CB8AC3E}">
        <p14:creationId xmlns:p14="http://schemas.microsoft.com/office/powerpoint/2010/main" val="202381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1995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NetScape</a:t>
            </a:r>
            <a:endParaRPr kumimoji="1" lang="zh-CN" altLang="en-US" dirty="0"/>
          </a:p>
          <a:p>
            <a:r>
              <a:rPr kumimoji="1" lang="en-US" altLang="zh-CN" dirty="0"/>
              <a:t>1996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Microsoft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JScript</a:t>
            </a:r>
            <a:endParaRPr kumimoji="1" lang="zh-CN" altLang="en-US" dirty="0"/>
          </a:p>
          <a:p>
            <a:r>
              <a:rPr kumimoji="1" lang="en-US" altLang="zh-CN" dirty="0"/>
              <a:t>1998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W3C</a:t>
            </a:r>
            <a:r>
              <a:rPr kumimoji="1" lang="zh-CN" altLang="en-US" dirty="0"/>
              <a:t> </a:t>
            </a:r>
            <a:r>
              <a:rPr kumimoji="1" lang="en-US" altLang="zh-CN" dirty="0"/>
              <a:t>ECMAScript2.0</a:t>
            </a:r>
            <a:endParaRPr kumimoji="1" lang="zh-CN" altLang="en-US" dirty="0"/>
          </a:p>
          <a:p>
            <a:r>
              <a:rPr kumimoji="1" lang="en-US" altLang="zh-CN" dirty="0"/>
              <a:t>1999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ES3</a:t>
            </a:r>
            <a:endParaRPr kumimoji="1" lang="zh-CN" altLang="en-US" dirty="0"/>
          </a:p>
          <a:p>
            <a:r>
              <a:rPr kumimoji="1" lang="en-US" altLang="zh-CN" dirty="0"/>
              <a:t>2011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ES5.1</a:t>
            </a:r>
            <a:endParaRPr kumimoji="1" lang="zh-CN" altLang="en-US" dirty="0"/>
          </a:p>
          <a:p>
            <a:r>
              <a:rPr kumimoji="1" lang="en-US" altLang="zh-CN" dirty="0"/>
              <a:t>2015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ES6</a:t>
            </a:r>
            <a:endParaRPr kumimoji="1" lang="zh-CN" altLang="en-US" dirty="0"/>
          </a:p>
          <a:p>
            <a:r>
              <a:rPr kumimoji="1" lang="zh-CN" altLang="en-US" dirty="0"/>
              <a:t>定位：面向对象的脚本语言</a:t>
            </a:r>
          </a:p>
          <a:p>
            <a:r>
              <a:rPr kumimoji="1" lang="zh-CN" altLang="en-US" dirty="0"/>
              <a:t>运行的位置：浏览器端，服务器端，其它环境内部</a:t>
            </a:r>
          </a:p>
          <a:p>
            <a:r>
              <a:rPr kumimoji="1" lang="zh-CN" altLang="en-US" dirty="0"/>
              <a:t>发展方向</a:t>
            </a:r>
            <a:r>
              <a:rPr kumimoji="1" lang="zh-CN" altLang="en-US" dirty="0" smtClean="0"/>
              <a:t>：“汇编语言”方向、“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”方向</a:t>
            </a:r>
            <a:r>
              <a:rPr kumimoji="1" lang="zh-CN" altLang="en-US" dirty="0"/>
              <a:t>、框架</a:t>
            </a:r>
            <a:r>
              <a:rPr kumimoji="1" lang="zh-CN" altLang="en-US" dirty="0" smtClean="0"/>
              <a:t>方向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276933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Javascript</a:t>
            </a:r>
            <a:r>
              <a:rPr kumimoji="1" lang="zh-CN" altLang="en-US" dirty="0" smtClean="0"/>
              <a:t>介绍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sz="1800" dirty="0" smtClean="0"/>
              <a:t>https</a:t>
            </a:r>
            <a:r>
              <a:rPr kumimoji="1" lang="en-US" altLang="zh-CN" sz="1800" dirty="0"/>
              <a:t>://</a:t>
            </a:r>
            <a:r>
              <a:rPr kumimoji="1" lang="en-US" altLang="zh-CN" sz="1800" dirty="0" err="1" smtClean="0"/>
              <a:t>developer.mozilla.org</a:t>
            </a:r>
            <a:r>
              <a:rPr kumimoji="1" lang="en-US" altLang="zh-CN" sz="1800" dirty="0" smtClean="0"/>
              <a:t>/</a:t>
            </a:r>
            <a:r>
              <a:rPr kumimoji="1" lang="en-US" altLang="zh-CN" sz="1800" dirty="0" err="1" smtClean="0"/>
              <a:t>zh</a:t>
            </a:r>
            <a:r>
              <a:rPr kumimoji="1" lang="en-US" altLang="zh-CN" sz="1800" dirty="0" smtClean="0"/>
              <a:t>-CN/docs/Web/JavaScript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9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运行期确定变量的实际类型（根据变量中的内容）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双面刀刃：强大与易错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变量型别可变，是“动态语言”的特性之一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定义方法：</a:t>
            </a:r>
            <a:r>
              <a:rPr kumimoji="1" lang="en-US" altLang="zh-CN"/>
              <a:t>var</a:t>
            </a:r>
            <a:r>
              <a:rPr kumimoji="1" lang="zh-CN" altLang="en-US"/>
              <a:t>、</a:t>
            </a:r>
            <a:r>
              <a:rPr kumimoji="1" lang="en-US" altLang="zh-CN"/>
              <a:t>const</a:t>
            </a:r>
            <a:r>
              <a:rPr kumimoji="1" lang="zh-CN" altLang="en-US"/>
              <a:t>、</a:t>
            </a:r>
            <a:r>
              <a:rPr kumimoji="1" lang="en-US" altLang="zh-CN"/>
              <a:t>let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弱变量类型</a:t>
            </a:r>
          </a:p>
        </p:txBody>
      </p:sp>
    </p:spTree>
    <p:extLst>
      <p:ext uri="{BB962C8B-B14F-4D97-AF65-F5344CB8AC3E}">
        <p14:creationId xmlns:p14="http://schemas.microsoft.com/office/powerpoint/2010/main" val="168079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基本类型和引用类型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基本类型：</a:t>
            </a:r>
            <a:r>
              <a:rPr kumimoji="1" lang="en-US" altLang="zh-CN" dirty="0" err="1"/>
              <a:t>string,number,boolean,null,undefined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引用类型（对象类型）：内置和自定义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*特殊的引用类型（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）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体会：变量类型可变，无块级作用域，作用域提升</a:t>
            </a:r>
            <a:r>
              <a:rPr kumimoji="1" lang="en-US" altLang="zh-CN" dirty="0"/>
              <a:t>,</a:t>
            </a:r>
            <a:r>
              <a:rPr kumimoji="1" lang="zh-CN" altLang="en-US" dirty="0"/>
              <a:t>严格模式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数据类型</a:t>
            </a:r>
          </a:p>
        </p:txBody>
      </p:sp>
    </p:spTree>
    <p:extLst>
      <p:ext uri="{BB962C8B-B14F-4D97-AF65-F5344CB8AC3E}">
        <p14:creationId xmlns:p14="http://schemas.microsoft.com/office/powerpoint/2010/main" val="166015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CN" altLang="en-US"/>
              <a:t>也称宿主，是脚本执行的环境、容器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是内置数据类型、全局函数、全局变量的挂载点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常见的环境有浏览器、</a:t>
            </a:r>
            <a:r>
              <a:rPr kumimoji="1" lang="en-US" altLang="zh-CN"/>
              <a:t>Linux(V8),JVM(Rhino/Nashorn)</a:t>
            </a:r>
            <a:r>
              <a:rPr kumimoji="1" lang="zh-CN" altLang="en-US"/>
              <a:t>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体会：</a:t>
            </a:r>
          </a:p>
          <a:p>
            <a:pPr lvl="1">
              <a:lnSpc>
                <a:spcPct val="200000"/>
              </a:lnSpc>
            </a:pPr>
            <a:r>
              <a:rPr kumimoji="1" lang="zh-CN" altLang="en-US"/>
              <a:t>在</a:t>
            </a:r>
            <a:r>
              <a:rPr kumimoji="1" lang="en-US" altLang="zh-CN"/>
              <a:t>chrome/node/Rhino</a:t>
            </a:r>
            <a:r>
              <a:rPr kumimoji="1" lang="zh-CN" altLang="en-US"/>
              <a:t>的</a:t>
            </a:r>
            <a:r>
              <a:rPr kumimoji="1" lang="en-US" altLang="zh-CN"/>
              <a:t>js</a:t>
            </a:r>
            <a:r>
              <a:rPr kumimoji="1" lang="zh-CN" altLang="en-US"/>
              <a:t>开发过程</a:t>
            </a:r>
          </a:p>
          <a:p>
            <a:pPr lvl="1">
              <a:lnSpc>
                <a:spcPct val="200000"/>
              </a:lnSpc>
            </a:pPr>
            <a:r>
              <a:rPr kumimoji="1" lang="zh-CN" altLang="en-US"/>
              <a:t>变量名称的挂载（如何避免“环境污染”）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global</a:t>
            </a:r>
            <a:r>
              <a:rPr kumimoji="1" lang="zh-CN" altLang="en-US"/>
              <a:t> </a:t>
            </a:r>
            <a:r>
              <a:rPr kumimoji="1" lang="en-US" altLang="zh-CN"/>
              <a:t>Object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21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parseInt,parseFloat</a:t>
            </a:r>
            <a:r>
              <a:rPr kumimoji="1" lang="en-US" altLang="zh-CN" dirty="0" smtClean="0"/>
              <a:t>…</a:t>
            </a: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encodeURI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encodeURIComponent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decodeURI</a:t>
            </a:r>
            <a:r>
              <a:rPr kumimoji="1" lang="en-US" altLang="zh-CN" dirty="0"/>
              <a:t>…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NaN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eval</a:t>
            </a:r>
            <a:endParaRPr kumimoji="1" lang="zh-CN" altLang="en-US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setTimeout</a:t>
            </a:r>
            <a:r>
              <a:rPr kumimoji="1" lang="en-US" altLang="zh-CN" dirty="0"/>
              <a:t>(),</a:t>
            </a:r>
            <a:r>
              <a:rPr kumimoji="1" lang="en-US" altLang="zh-CN" dirty="0" err="1"/>
              <a:t>setInterval</a:t>
            </a:r>
            <a:r>
              <a:rPr kumimoji="1" lang="en-US" altLang="zh-CN" dirty="0" smtClean="0"/>
              <a:t>(),</a:t>
            </a:r>
            <a:r>
              <a:rPr kumimoji="1" lang="en-US" altLang="zh-CN" dirty="0" err="1" smtClean="0"/>
              <a:t>clearInterval</a:t>
            </a:r>
            <a:r>
              <a:rPr kumimoji="1" lang="en-US" altLang="zh-CN" dirty="0" smtClean="0"/>
              <a:t>();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顶层（工具函数）和顶层变量</a:t>
            </a:r>
          </a:p>
        </p:txBody>
      </p:sp>
    </p:spTree>
    <p:extLst>
      <p:ext uri="{BB962C8B-B14F-4D97-AF65-F5344CB8AC3E}">
        <p14:creationId xmlns:p14="http://schemas.microsoft.com/office/powerpoint/2010/main" val="23385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运算符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5366"/>
            <a:ext cx="78486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95006"/>
            <a:ext cx="7488238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02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运算符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937"/>
            <a:ext cx="7345362" cy="532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58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NodeJs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://nodejs.cn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Webstorm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3"/>
              </a:rPr>
              <a:t>http://www.jetbrains.com/webstorm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Git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http</a:t>
            </a:r>
            <a:r>
              <a:rPr kumimoji="1" lang="en-US" altLang="zh-CN" dirty="0">
                <a:hlinkClick r:id="rId4"/>
              </a:rPr>
              <a:t>://git-scm.org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 浏览器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hlinkClick r:id="rId5"/>
              </a:rPr>
              <a:t>https://github.com/johnyu666/chengdu_</a:t>
            </a:r>
            <a:r>
              <a:rPr lang="en-US" altLang="zh-CN" dirty="0" smtClean="0">
                <a:hlinkClick r:id="rId5"/>
              </a:rPr>
              <a:t>ppt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hlinkClick r:id="rId6"/>
              </a:rPr>
              <a:t>https://github.com/johnyu666/</a:t>
            </a:r>
            <a:r>
              <a:rPr lang="zh-CN" altLang="en-US" dirty="0" smtClean="0">
                <a:hlinkClick r:id="rId6"/>
              </a:rPr>
              <a:t>chengdu_code</a:t>
            </a:r>
            <a:endParaRPr lang="en-US" altLang="zh-CN" dirty="0" smtClean="0"/>
          </a:p>
          <a:p>
            <a:endParaRPr lang="zh-CN" altLang="en-US" dirty="0"/>
          </a:p>
          <a:p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安装的软件、课程地址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5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7018" y="228793"/>
            <a:ext cx="10515600" cy="1087157"/>
          </a:xfrm>
        </p:spPr>
        <p:txBody>
          <a:bodyPr/>
          <a:lstStyle/>
          <a:p>
            <a:r>
              <a:rPr kumimoji="1" lang="zh-CN" altLang="en-US"/>
              <a:t>执行流控制语句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60" y="939800"/>
            <a:ext cx="80264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empty String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null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undefine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Number 0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Number NaN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b="1"/>
              <a:t>false</a:t>
            </a:r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b="1"/>
              <a:t>falsy</a:t>
            </a:r>
            <a:endParaRPr kumimoji="1" lang="zh-CN" altLang="en-US" sz="6600" b="1"/>
          </a:p>
        </p:txBody>
      </p:sp>
    </p:spTree>
    <p:extLst>
      <p:ext uri="{BB962C8B-B14F-4D97-AF65-F5344CB8AC3E}">
        <p14:creationId xmlns:p14="http://schemas.microsoft.com/office/powerpoint/2010/main" val="20670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打印矩阵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打印乘法表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/>
              <a:t>打印费氏级</a:t>
            </a:r>
            <a:r>
              <a:rPr kumimoji="1" lang="zh-CN" altLang="en-US" dirty="0" smtClean="0"/>
              <a:t>数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1536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基本类型：</a:t>
            </a:r>
            <a:r>
              <a:rPr kumimoji="1" lang="en-US" altLang="zh-CN"/>
              <a:t>undefined,null,Number,Boolean,String</a:t>
            </a:r>
            <a:endParaRPr kumimoji="1" lang="zh-CN" altLang="en-US"/>
          </a:p>
          <a:p>
            <a:pPr lvl="1"/>
            <a:r>
              <a:rPr kumimoji="1" lang="zh-CN" altLang="en-US"/>
              <a:t>其大小确定，可以直接保存在栈区</a:t>
            </a:r>
          </a:p>
          <a:p>
            <a:pPr lvl="1"/>
            <a:r>
              <a:rPr kumimoji="1" lang="zh-CN" altLang="en-US"/>
              <a:t>变量名直接被“编译器”转化成为“栈区地址”</a:t>
            </a:r>
          </a:p>
          <a:p>
            <a:pPr lvl="1"/>
            <a:r>
              <a:rPr kumimoji="1" lang="en-US" altLang="zh-CN"/>
              <a:t>String</a:t>
            </a:r>
            <a:r>
              <a:rPr kumimoji="1" lang="zh-CN" altLang="en-US"/>
              <a:t>是基本类型！！！</a:t>
            </a:r>
          </a:p>
          <a:p>
            <a:r>
              <a:rPr kumimoji="1" lang="zh-CN" altLang="en-US"/>
              <a:t>引用类型：实质是指向“对象”的“指针”。</a:t>
            </a:r>
          </a:p>
          <a:p>
            <a:pPr lvl="1"/>
            <a:r>
              <a:rPr kumimoji="1" lang="zh-CN" altLang="en-US"/>
              <a:t>分配在栈区，内容为堆区对象首地址。</a:t>
            </a:r>
          </a:p>
          <a:p>
            <a:pPr lvl="1"/>
            <a:r>
              <a:rPr kumimoji="1" lang="en-US" altLang="zh-CN"/>
              <a:t>null</a:t>
            </a:r>
            <a:r>
              <a:rPr kumimoji="1" lang="zh-CN" altLang="en-US"/>
              <a:t>的实质，是清空指针！</a:t>
            </a:r>
          </a:p>
          <a:p>
            <a:r>
              <a:rPr kumimoji="1" lang="zh-CN" altLang="en-US"/>
              <a:t>利用</a:t>
            </a:r>
            <a:r>
              <a:rPr kumimoji="1" lang="en-US" altLang="zh-CN"/>
              <a:t>typeof</a:t>
            </a:r>
            <a:r>
              <a:rPr kumimoji="1" lang="zh-CN" altLang="en-US"/>
              <a:t>操作可以判断其类型是：“基本</a:t>
            </a:r>
            <a:r>
              <a:rPr kumimoji="1" lang="en-US" altLang="zh-CN"/>
              <a:t>&amp;</a:t>
            </a:r>
            <a:r>
              <a:rPr kumimoji="1" lang="zh-CN" altLang="en-US"/>
              <a:t>引用”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typeof</a:t>
            </a:r>
            <a:r>
              <a:rPr kumimoji="1" lang="zh-CN" altLang="en-US"/>
              <a:t> 操作的目的</a:t>
            </a:r>
          </a:p>
        </p:txBody>
      </p:sp>
    </p:spTree>
    <p:extLst>
      <p:ext uri="{BB962C8B-B14F-4D97-AF65-F5344CB8AC3E}">
        <p14:creationId xmlns:p14="http://schemas.microsoft.com/office/powerpoint/2010/main" val="187264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基本类型是“盒子”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388"/>
            <a:ext cx="57658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38" y="1492624"/>
            <a:ext cx="2941299" cy="51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引用类型是“遥控器”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5" y="1468717"/>
            <a:ext cx="6538632" cy="3395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7" y="3439323"/>
            <a:ext cx="5289177" cy="32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可以使用</a:t>
            </a:r>
            <a:r>
              <a:rPr kumimoji="1" lang="en-US" altLang="zh-CN" dirty="0"/>
              <a:t>new</a:t>
            </a:r>
            <a:r>
              <a:rPr kumimoji="1" lang="zh-CN" altLang="en-US" dirty="0"/>
              <a:t>操作</a:t>
            </a:r>
          </a:p>
          <a:p>
            <a:pPr lvl="1"/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Boolean(),new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Number(),new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String()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实质是在堆区分配“对象”空间</a:t>
            </a:r>
          </a:p>
          <a:p>
            <a:r>
              <a:rPr kumimoji="1" lang="zh-CN" altLang="en-US" dirty="0"/>
              <a:t>可以对基本类型在“语法”上使用“</a:t>
            </a:r>
            <a:r>
              <a:rPr kumimoji="1" lang="en-US" altLang="zh-CN" dirty="0"/>
              <a:t>.</a:t>
            </a:r>
            <a:r>
              <a:rPr kumimoji="1" lang="zh-CN" altLang="en-US" dirty="0"/>
              <a:t>”操作，但</a:t>
            </a:r>
            <a:r>
              <a:rPr kumimoji="1" lang="en-US" altLang="zh-CN" dirty="0"/>
              <a:t>: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基本类型的“包装类型”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3484892"/>
            <a:ext cx="5298141" cy="29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标准库类型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7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Object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830"/>
            <a:ext cx="9932894" cy="50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Object</a:t>
            </a:r>
            <a:r>
              <a:rPr kumimoji="1" lang="zh-CN" altLang="en-US"/>
              <a:t>函数及实例成员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176"/>
            <a:ext cx="2964200" cy="5244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06" y="1479176"/>
            <a:ext cx="3232055" cy="31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Douglas</a:t>
            </a:r>
            <a:r>
              <a:rPr kumimoji="1" lang="zh-CN" altLang="en-US"/>
              <a:t> </a:t>
            </a:r>
            <a:r>
              <a:rPr kumimoji="1" lang="en-US" altLang="zh-CN"/>
              <a:t>Crockford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2119011"/>
            <a:ext cx="5542671" cy="3759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71" y="1484451"/>
            <a:ext cx="1925454" cy="2535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262" y="1505862"/>
            <a:ext cx="2090567" cy="24931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71" y="4312608"/>
            <a:ext cx="1925454" cy="2545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322" y="4226837"/>
            <a:ext cx="2043507" cy="26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11750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24" y="1796676"/>
            <a:ext cx="9197368" cy="32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堆栈及队列模拟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644"/>
            <a:ext cx="5016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6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 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2" y="1780989"/>
            <a:ext cx="9093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r>
              <a:rPr kumimoji="1" lang="zh-CN" altLang="en-US"/>
              <a:t>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52" y="1546188"/>
            <a:ext cx="7244603" cy="51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50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遍历操作</a:t>
            </a:r>
            <a:r>
              <a:rPr kumimoji="1" lang="en-US" altLang="zh-CN"/>
              <a:t>—</a:t>
            </a:r>
            <a:r>
              <a:rPr kumimoji="1" lang="zh-CN" altLang="en-US"/>
              <a:t>检查操作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238"/>
            <a:ext cx="6642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遍历操作</a:t>
            </a:r>
            <a:r>
              <a:rPr kumimoji="1" lang="en-US" altLang="zh-CN"/>
              <a:t>—</a:t>
            </a:r>
            <a:r>
              <a:rPr kumimoji="1" lang="zh-CN" altLang="en-US"/>
              <a:t>“数据项”操作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2183"/>
            <a:ext cx="5661585" cy="49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11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reduce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6035"/>
            <a:ext cx="8178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Date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6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以数值化作内部表示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01" y="1492557"/>
            <a:ext cx="7588997" cy="50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1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463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格式化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68" y="1823197"/>
            <a:ext cx="869950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63726"/>
            <a:ext cx="8861612" cy="1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1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41" y="0"/>
            <a:ext cx="12304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Number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168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String</a:t>
            </a:r>
            <a:r>
              <a:rPr kumimoji="1" lang="zh-CN" altLang="en-US"/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400057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1" y="1631200"/>
            <a:ext cx="6226933" cy="2280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034" y="1688253"/>
            <a:ext cx="5001748" cy="1096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34" y="3123027"/>
            <a:ext cx="4948328" cy="2103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1" y="5359947"/>
            <a:ext cx="9067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3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RegExp</a:t>
            </a:r>
            <a:r>
              <a:rPr kumimoji="1" lang="en-US" altLang="zh-CN" dirty="0" smtClean="0"/>
              <a:t>(‘</a:t>
            </a:r>
            <a:r>
              <a:rPr kumimoji="1" lang="en-US" altLang="zh-CN" dirty="0" err="1" smtClean="0"/>
              <a:t>exp</a:t>
            </a:r>
            <a:r>
              <a:rPr kumimoji="1" lang="en-US" altLang="zh-CN" dirty="0" smtClean="0"/>
              <a:t>’,’opts’);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exp</a:t>
            </a:r>
            <a:r>
              <a:rPr kumimoji="1" lang="en-US" altLang="zh-CN" dirty="0" smtClean="0"/>
              <a:t>/opts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reg.test</a:t>
            </a:r>
            <a:r>
              <a:rPr kumimoji="1" lang="en-US" altLang="zh-CN" dirty="0" smtClean="0"/>
              <a:t>/exec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string.splite</a:t>
            </a:r>
            <a:r>
              <a:rPr kumimoji="1" lang="en-US" altLang="zh-CN" dirty="0" smtClean="0"/>
              <a:t>/replace/search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RegExp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32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作用域链</a:t>
            </a:r>
          </a:p>
        </p:txBody>
      </p:sp>
    </p:spTree>
    <p:extLst>
      <p:ext uri="{BB962C8B-B14F-4D97-AF65-F5344CB8AC3E}">
        <p14:creationId xmlns:p14="http://schemas.microsoft.com/office/powerpoint/2010/main" val="1049853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97541"/>
          </a:xfrm>
        </p:spPr>
        <p:txBody>
          <a:bodyPr/>
          <a:lstStyle/>
          <a:p>
            <a:r>
              <a:rPr kumimoji="1" lang="zh-CN" altLang="en-US"/>
              <a:t>作用域：变量的 “可见范围”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2" y="2205317"/>
            <a:ext cx="7593519" cy="41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执行环境栈</a:t>
            </a:r>
            <a:r>
              <a:rPr kumimoji="1" lang="en-US" altLang="zh-CN" dirty="0"/>
              <a:t>(</a:t>
            </a:r>
            <a:r>
              <a:rPr kumimoji="1" lang="zh-CN" altLang="en-US" dirty="0"/>
              <a:t>作用域链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</a:p>
          <a:p>
            <a:pPr lvl="1"/>
            <a:r>
              <a:rPr kumimoji="1" lang="zh-CN" altLang="en-US" dirty="0"/>
              <a:t>每个函数的都会有自身的“执行环境”（</a:t>
            </a:r>
            <a:r>
              <a:rPr kumimoji="1" lang="en-US" altLang="zh-CN" dirty="0" err="1"/>
              <a:t>excution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其中包含“变量对象”（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</a:t>
            </a:r>
            <a:r>
              <a:rPr kumimoji="1" lang="zh-CN" altLang="en-US" dirty="0"/>
              <a:t>）。</a:t>
            </a:r>
          </a:p>
          <a:p>
            <a:pPr lvl="1"/>
            <a:r>
              <a:rPr kumimoji="1" lang="zh-CN" altLang="en-US" dirty="0"/>
              <a:t>浏览器内的全局</a:t>
            </a:r>
            <a:r>
              <a:rPr kumimoji="1" lang="en-US" altLang="zh-CN" dirty="0"/>
              <a:t>EC</a:t>
            </a:r>
            <a:r>
              <a:rPr kumimoji="1" lang="zh-CN" altLang="en-US" dirty="0"/>
              <a:t>为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。</a:t>
            </a:r>
          </a:p>
          <a:p>
            <a:pPr lvl="1"/>
            <a:r>
              <a:rPr kumimoji="1" lang="zh-CN" altLang="en-US" dirty="0"/>
              <a:t>每次函数调用都会实例化</a:t>
            </a:r>
            <a:r>
              <a:rPr kumimoji="1" lang="en-US" altLang="zh-CN" dirty="0"/>
              <a:t>EC,</a:t>
            </a:r>
            <a:r>
              <a:rPr kumimoji="1" lang="zh-CN" altLang="en-US" dirty="0"/>
              <a:t>并将</a:t>
            </a:r>
            <a:r>
              <a:rPr kumimoji="1" lang="en-US" altLang="zh-CN" dirty="0"/>
              <a:t>EC</a:t>
            </a:r>
            <a:r>
              <a:rPr kumimoji="1" lang="zh-CN" altLang="en-US" dirty="0"/>
              <a:t>压入环境栈，该栈将以单向链表形式保存，单向指向到调用函数的</a:t>
            </a:r>
            <a:r>
              <a:rPr kumimoji="1" lang="en-US" altLang="zh-CN" dirty="0"/>
              <a:t>EC</a:t>
            </a:r>
            <a:r>
              <a:rPr kumimoji="1" lang="zh-CN" altLang="en-US" dirty="0"/>
              <a:t>。然后使用</a:t>
            </a:r>
            <a:r>
              <a:rPr kumimoji="1" lang="en-US" altLang="zh-CN" dirty="0" err="1"/>
              <a:t>this,arguments</a:t>
            </a:r>
            <a:r>
              <a:rPr kumimoji="1" lang="zh-CN" altLang="en-US" dirty="0"/>
              <a:t>和其它命名参数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)</a:t>
            </a:r>
            <a:r>
              <a:rPr kumimoji="1" lang="zh-CN" altLang="en-US" dirty="0"/>
              <a:t>来初始化</a:t>
            </a:r>
            <a:r>
              <a:rPr kumimoji="1" lang="en-US" altLang="zh-CN" dirty="0" err="1"/>
              <a:t>vo</a:t>
            </a:r>
            <a:r>
              <a:rPr kumimoji="1" lang="zh-CN" altLang="en-US" dirty="0"/>
              <a:t>对象</a:t>
            </a:r>
          </a:p>
          <a:p>
            <a:pPr lvl="1"/>
            <a:r>
              <a:rPr kumimoji="1" lang="zh-CN" altLang="en-US" dirty="0"/>
              <a:t>当函数调用返回时，当前</a:t>
            </a:r>
            <a:r>
              <a:rPr kumimoji="1" lang="en-US" altLang="zh-CN" dirty="0"/>
              <a:t>EC</a:t>
            </a:r>
            <a:r>
              <a:rPr kumimoji="1" lang="zh-CN" altLang="en-US" dirty="0"/>
              <a:t>将弹栈，同时</a:t>
            </a:r>
            <a:r>
              <a:rPr kumimoji="1" lang="en-US" altLang="zh-CN" dirty="0"/>
              <a:t>VO</a:t>
            </a:r>
            <a:r>
              <a:rPr kumimoji="1" lang="zh-CN" altLang="en-US" dirty="0"/>
              <a:t>将释放。。</a:t>
            </a:r>
          </a:p>
          <a:p>
            <a:r>
              <a:rPr kumimoji="1" lang="zh-CN" altLang="en-US" dirty="0"/>
              <a:t>当查询变量名时，将从当前</a:t>
            </a:r>
            <a:r>
              <a:rPr kumimoji="1" lang="en-US" altLang="zh-CN" dirty="0"/>
              <a:t>EC(</a:t>
            </a:r>
            <a:r>
              <a:rPr kumimoji="1" lang="zh-CN" altLang="en-US" dirty="0"/>
              <a:t>栈顶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</a:t>
            </a:r>
            <a:r>
              <a:rPr kumimoji="1" lang="en-US" altLang="zh-CN" dirty="0"/>
              <a:t>VO</a:t>
            </a:r>
            <a:r>
              <a:rPr kumimoji="1" lang="zh-CN" altLang="en-US" dirty="0"/>
              <a:t>中查找，然后依次向下，直到全局</a:t>
            </a:r>
            <a:r>
              <a:rPr kumimoji="1" lang="en-US" altLang="zh-CN" dirty="0"/>
              <a:t>EC,</a:t>
            </a:r>
            <a:r>
              <a:rPr kumimoji="1" lang="zh-CN" altLang="en-US" dirty="0"/>
              <a:t>如查不到将抛出异常。</a:t>
            </a:r>
          </a:p>
          <a:p>
            <a:r>
              <a:rPr kumimoji="1" lang="zh-CN" altLang="en-US" dirty="0"/>
              <a:t>由此而形成的查找链，称为作用域链，每个函数都有一个内部属性</a:t>
            </a:r>
            <a:r>
              <a:rPr kumimoji="1" lang="en-US" altLang="zh-CN" dirty="0"/>
              <a:t>[[Scope]]</a:t>
            </a:r>
            <a:r>
              <a:rPr kumimoji="1" lang="zh-CN" altLang="en-US" dirty="0"/>
              <a:t>指向该作用链的“链头</a:t>
            </a:r>
            <a:r>
              <a:rPr kumimoji="1" lang="zh-CN" altLang="en-US"/>
              <a:t>”</a:t>
            </a:r>
            <a:r>
              <a:rPr kumimoji="1" lang="zh-CN" altLang="en-US" smtClean="0"/>
              <a:t>。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作用域链（</a:t>
            </a:r>
            <a:r>
              <a:rPr kumimoji="1" lang="en-US" altLang="zh-CN"/>
              <a:t>Scope</a:t>
            </a:r>
            <a:r>
              <a:rPr kumimoji="1" lang="zh-CN" altLang="en-US"/>
              <a:t> </a:t>
            </a:r>
            <a:r>
              <a:rPr kumimoji="1" lang="en-US" altLang="zh-CN"/>
              <a:t>Chain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9149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作用域链：</a:t>
            </a:r>
            <a:r>
              <a:rPr kumimoji="1" lang="en-US" altLang="zh-CN" dirty="0"/>
              <a:t>global&lt;-</a:t>
            </a:r>
            <a:r>
              <a:rPr kumimoji="1" lang="en-US" altLang="zh-CN" dirty="0" err="1" smtClean="0"/>
              <a:t>worldScope</a:t>
            </a:r>
            <a:r>
              <a:rPr kumimoji="1" lang="en-US" altLang="zh-CN" dirty="0" smtClean="0"/>
              <a:t>&lt;-</a:t>
            </a:r>
            <a:r>
              <a:rPr kumimoji="1" lang="en-US" altLang="zh-CN" dirty="0" err="1" smtClean="0"/>
              <a:t>countryScope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作用域遮盖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4" y="2181968"/>
            <a:ext cx="6705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533899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hlinkClick r:id="rId2"/>
              </a:rPr>
              <a:t>http://www.csdn.net/article/2014-08-01/2820990/1</a:t>
            </a:r>
            <a:endParaRPr kumimoji="1" lang="zh-CN" altLang="en-US" sz="2400" dirty="0"/>
          </a:p>
          <a:p>
            <a:endParaRPr kumimoji="1" lang="zh-CN" altLang="en-US" dirty="0"/>
          </a:p>
          <a:p>
            <a:r>
              <a:rPr kumimoji="1" lang="zh-CN" altLang="en-US" dirty="0"/>
              <a:t>一群职业黑客，利用</a:t>
            </a:r>
            <a:r>
              <a:rPr kumimoji="1" lang="en-US" altLang="zh-CN" dirty="0"/>
              <a:t>JS</a:t>
            </a:r>
            <a:r>
              <a:rPr kumimoji="1" lang="zh-CN" altLang="en-US" dirty="0"/>
              <a:t>这张画布，创造出个性化的艺术品！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我们的目标是什么</a:t>
            </a:r>
            <a:r>
              <a:rPr kumimoji="1" lang="en-US" altLang="zh-CN" dirty="0"/>
              <a:t>..</a:t>
            </a:r>
            <a:r>
              <a:rPr kumimoji="1" lang="zh-CN" altLang="en-US" dirty="0"/>
              <a:t> </a:t>
            </a:r>
            <a:r>
              <a:rPr kumimoji="1" lang="en-US" altLang="zh-CN" dirty="0"/>
              <a:t>..</a:t>
            </a:r>
            <a:r>
              <a:rPr kumimoji="1" lang="zh-CN" altLang="en-US" dirty="0"/>
              <a:t> </a:t>
            </a:r>
            <a:r>
              <a:rPr kumimoji="1" lang="en-US" altLang="zh-CN" dirty="0"/>
              <a:t>..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关注几位大牛</a:t>
            </a:r>
          </a:p>
        </p:txBody>
      </p:sp>
    </p:spTree>
    <p:extLst>
      <p:ext uri="{BB962C8B-B14F-4D97-AF65-F5344CB8AC3E}">
        <p14:creationId xmlns:p14="http://schemas.microsoft.com/office/powerpoint/2010/main" val="879731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6528" y="1492624"/>
            <a:ext cx="4069977" cy="5257800"/>
          </a:xfrm>
        </p:spPr>
        <p:txBody>
          <a:bodyPr/>
          <a:lstStyle/>
          <a:p>
            <a:r>
              <a:rPr kumimoji="1" lang="zh-CN" altLang="en-US"/>
              <a:t>不存在“块级作用域”</a:t>
            </a:r>
          </a:p>
          <a:p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但可以在</a:t>
            </a:r>
            <a:r>
              <a:rPr kumimoji="1" lang="en-US" altLang="zh-CN"/>
              <a:t>with</a:t>
            </a:r>
            <a:r>
              <a:rPr kumimoji="1" lang="zh-CN" altLang="en-US"/>
              <a:t>和</a:t>
            </a:r>
            <a:r>
              <a:rPr kumimoji="1" lang="en-US" altLang="zh-CN"/>
              <a:t>catch</a:t>
            </a:r>
            <a:r>
              <a:rPr kumimoji="1" lang="zh-CN" altLang="en-US"/>
              <a:t>块中，使用块级作用域。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作用域延长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284" y="0"/>
            <a:ext cx="7771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垃圾回收</a:t>
            </a:r>
          </a:p>
        </p:txBody>
      </p:sp>
    </p:spTree>
    <p:extLst>
      <p:ext uri="{BB962C8B-B14F-4D97-AF65-F5344CB8AC3E}">
        <p14:creationId xmlns:p14="http://schemas.microsoft.com/office/powerpoint/2010/main" val="25313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/>
              <a:t>GC</a:t>
            </a:r>
            <a:r>
              <a:rPr kumimoji="1" lang="zh-CN" altLang="en-US"/>
              <a:t>程序会自动以固定周期运行，清理堆区内存（周期由实现决定）</a:t>
            </a:r>
          </a:p>
          <a:p>
            <a:endParaRPr kumimoji="1" lang="zh-CN" altLang="en-US"/>
          </a:p>
          <a:p>
            <a:r>
              <a:rPr kumimoji="1" lang="zh-CN" altLang="en-US"/>
              <a:t>清理的依据：</a:t>
            </a:r>
          </a:p>
          <a:p>
            <a:pPr lvl="1"/>
            <a:r>
              <a:rPr kumimoji="1" lang="zh-CN" altLang="en-US"/>
              <a:t>离开当前“函数</a:t>
            </a:r>
            <a:r>
              <a:rPr kumimoji="1" lang="en-US" altLang="zh-CN"/>
              <a:t>EC</a:t>
            </a:r>
            <a:r>
              <a:rPr kumimoji="1" lang="zh-CN" altLang="en-US"/>
              <a:t>”的引用类型变量，其指向的“无引用对象”</a:t>
            </a:r>
          </a:p>
          <a:p>
            <a:pPr lvl="1"/>
            <a:r>
              <a:rPr kumimoji="1" lang="en-US" altLang="zh-CN"/>
              <a:t>“</a:t>
            </a:r>
            <a:r>
              <a:rPr kumimoji="1" lang="zh-CN" altLang="en-US"/>
              <a:t>全局</a:t>
            </a:r>
            <a:r>
              <a:rPr kumimoji="1" lang="en-US" altLang="zh-CN"/>
              <a:t>EC”</a:t>
            </a:r>
            <a:r>
              <a:rPr kumimoji="1" lang="zh-CN" altLang="en-US"/>
              <a:t>被解引用（</a:t>
            </a:r>
            <a:r>
              <a:rPr kumimoji="1" lang="en-US" altLang="zh-CN"/>
              <a:t>dereferencing</a:t>
            </a:r>
            <a:r>
              <a:rPr kumimoji="1" lang="zh-CN" altLang="en-US"/>
              <a:t>）的变量，指向的“无引用对象”。</a:t>
            </a:r>
          </a:p>
          <a:p>
            <a:endParaRPr kumimoji="1" lang="zh-CN" altLang="en-US"/>
          </a:p>
          <a:p>
            <a:r>
              <a:rPr kumimoji="1" lang="zh-CN" altLang="en-US"/>
              <a:t>函数返回时，会自动将变量解引用</a:t>
            </a:r>
          </a:p>
          <a:p>
            <a:r>
              <a:rPr kumimoji="1" lang="zh-CN" altLang="en-US"/>
              <a:t>全局变量，在赋值为</a:t>
            </a:r>
            <a:r>
              <a:rPr kumimoji="1" lang="en-US" altLang="zh-CN"/>
              <a:t>null,</a:t>
            </a:r>
            <a:r>
              <a:rPr kumimoji="1" lang="zh-CN" altLang="en-US"/>
              <a:t>时完成解引用</a:t>
            </a:r>
          </a:p>
          <a:p>
            <a:endParaRPr kumimoji="1" lang="zh-CN" altLang="en-US"/>
          </a:p>
          <a:p>
            <a:r>
              <a:rPr kumimoji="1" lang="zh-CN" altLang="en-US"/>
              <a:t>实现方式：标记清除（</a:t>
            </a:r>
            <a:r>
              <a:rPr kumimoji="1" lang="en-US" altLang="zh-CN"/>
              <a:t>mark-and-sweep</a:t>
            </a:r>
            <a:r>
              <a:rPr kumimoji="1" lang="zh-CN" altLang="en-US"/>
              <a:t>）、引用计数（</a:t>
            </a:r>
            <a:r>
              <a:rPr kumimoji="1" lang="en-US" altLang="zh-CN"/>
              <a:t>reference</a:t>
            </a:r>
            <a:r>
              <a:rPr kumimoji="1" lang="zh-CN" altLang="en-US"/>
              <a:t> </a:t>
            </a:r>
            <a:r>
              <a:rPr kumimoji="1" lang="en-US" altLang="zh-CN"/>
              <a:t>counting</a:t>
            </a:r>
            <a:r>
              <a:rPr kumimoji="1" lang="zh-CN" altLang="en-US"/>
              <a:t>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自动化垃圾回收</a:t>
            </a:r>
          </a:p>
        </p:txBody>
      </p:sp>
    </p:spTree>
    <p:extLst>
      <p:ext uri="{BB962C8B-B14F-4D97-AF65-F5344CB8AC3E}">
        <p14:creationId xmlns:p14="http://schemas.microsoft.com/office/powerpoint/2010/main" val="1492959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ES</a:t>
            </a:r>
            <a:r>
              <a:rPr kumimoji="1" lang="zh-CN" altLang="en-US" dirty="0"/>
              <a:t>引擎会自动处理对象间循环引用带来垃圾回收问题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IE9</a:t>
            </a:r>
            <a:r>
              <a:rPr kumimoji="1" lang="zh-CN" altLang="en-US" dirty="0"/>
              <a:t>之前版本，其</a:t>
            </a:r>
            <a:r>
              <a:rPr kumimoji="1" lang="en-US" altLang="zh-CN" dirty="0"/>
              <a:t>BOM</a:t>
            </a:r>
            <a:r>
              <a:rPr kumimoji="1" lang="zh-CN" altLang="en-US" dirty="0"/>
              <a:t>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对象，是由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com</a:t>
            </a:r>
            <a:r>
              <a:rPr kumimoji="1" lang="zh-CN" altLang="en-US" dirty="0"/>
              <a:t>组件完成。此时引擎工作便出现问题。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需要进行如下处理：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IE8-</a:t>
            </a:r>
            <a:r>
              <a:rPr kumimoji="1" lang="zh-CN" altLang="en-US"/>
              <a:t>的内存漏泄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67" y="3516779"/>
            <a:ext cx="5651500" cy="92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67" y="4962712"/>
            <a:ext cx="27432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344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语法不严谨，玩具？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名称泄漏，块级作用域？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不基于</a:t>
            </a:r>
            <a:r>
              <a:rPr kumimoji="1" lang="en-US" altLang="zh-CN" dirty="0" smtClean="0"/>
              <a:t>class,</a:t>
            </a:r>
            <a:r>
              <a:rPr kumimoji="1" lang="zh-CN" altLang="en-US" dirty="0" smtClean="0"/>
              <a:t>类</a:t>
            </a:r>
            <a:r>
              <a:rPr kumimoji="1" lang="en-US" altLang="zh-CN" dirty="0" smtClean="0"/>
              <a:t>?</a:t>
            </a:r>
          </a:p>
          <a:p>
            <a:pPr>
              <a:lnSpc>
                <a:spcPct val="150000"/>
              </a:lnSpc>
            </a:pPr>
            <a:r>
              <a:rPr kumimoji="1" lang="zh-CN" altLang="en-US" smtClean="0"/>
              <a:t>继承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封装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模块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系统调用 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请称呼我</a:t>
            </a:r>
            <a:r>
              <a:rPr kumimoji="1" lang="en-US" altLang="zh-CN" dirty="0" smtClean="0"/>
              <a:t>—Language!!!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ECMAScript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6/7/8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www.ecma-international.org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default.htm</a:t>
            </a:r>
            <a:endParaRPr kumimoji="1" lang="zh-CN" altLang="en-US" sz="24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JavaScript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DOM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3/BOM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 err="1" smtClean="0"/>
              <a:t>CommonJS</a:t>
            </a:r>
            <a:r>
              <a:rPr kumimoji="1" lang="en-US" altLang="zh-CN" sz="2600" dirty="0" smtClean="0"/>
              <a:t>(AMD,CMD,ES6</a:t>
            </a:r>
            <a:r>
              <a:rPr kumimoji="1" lang="zh-CN" altLang="en-US" sz="2600" dirty="0" smtClean="0"/>
              <a:t>模块系统</a:t>
            </a:r>
            <a:r>
              <a:rPr kumimoji="1" lang="en-US" altLang="zh-CN" sz="2600" dirty="0" smtClean="0"/>
              <a:t>)</a:t>
            </a:r>
            <a:endParaRPr kumimoji="1" lang="zh-CN" altLang="en-US" sz="2600" dirty="0"/>
          </a:p>
          <a:p>
            <a:pPr>
              <a:lnSpc>
                <a:spcPct val="150000"/>
              </a:lnSpc>
            </a:pPr>
            <a:r>
              <a:rPr kumimoji="1" lang="en-US" altLang="zh-CN" sz="2600" dirty="0"/>
              <a:t>HTML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5</a:t>
            </a:r>
            <a:r>
              <a:rPr kumimoji="1" lang="zh-CN" altLang="en-US" sz="2600" dirty="0"/>
              <a:t> </a:t>
            </a:r>
            <a:r>
              <a:rPr kumimoji="1" lang="en-US" altLang="zh-CN" sz="2600" dirty="0">
                <a:hlinkClick r:id="rId2"/>
              </a:rPr>
              <a:t>https://www.w3.org/TR/html5</a:t>
            </a:r>
            <a:r>
              <a:rPr kumimoji="1" lang="en-US" altLang="zh-CN" sz="2600" dirty="0" smtClean="0">
                <a:hlinkClick r:id="rId2"/>
              </a:rPr>
              <a:t>/</a:t>
            </a:r>
            <a:endParaRPr kumimoji="1" lang="en-US" altLang="zh-CN" sz="2600" dirty="0" smtClean="0"/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PWA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 smtClean="0"/>
              <a:t>Native</a:t>
            </a:r>
            <a:r>
              <a:rPr kumimoji="1" lang="zh-CN" altLang="en-US" sz="2600" dirty="0" smtClean="0"/>
              <a:t> </a:t>
            </a:r>
            <a:endParaRPr kumimoji="1" lang="zh-CN" altLang="en-US" sz="2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盛筵</a:t>
            </a:r>
          </a:p>
        </p:txBody>
      </p:sp>
    </p:spTree>
    <p:extLst>
      <p:ext uri="{BB962C8B-B14F-4D97-AF65-F5344CB8AC3E}">
        <p14:creationId xmlns:p14="http://schemas.microsoft.com/office/powerpoint/2010/main" val="21861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运算平台：</a:t>
            </a:r>
          </a:p>
          <a:p>
            <a:pPr lvl="1"/>
            <a:r>
              <a:rPr kumimoji="1" lang="zh-CN" altLang="en-US" dirty="0"/>
              <a:t>浏览器端：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的新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引擎</a:t>
            </a:r>
            <a:r>
              <a:rPr kumimoji="1" lang="en-US" altLang="zh-CN" dirty="0"/>
              <a:t>,V8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本地端：</a:t>
            </a:r>
            <a:r>
              <a:rPr kumimoji="1" lang="en-US" altLang="zh-CN" dirty="0"/>
              <a:t>JVM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Rhino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Linux/Unix</a:t>
            </a:r>
            <a:r>
              <a:rPr kumimoji="1" lang="zh-CN" altLang="en-US" dirty="0"/>
              <a:t>上安装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V8</a:t>
            </a:r>
            <a:r>
              <a:rPr kumimoji="1" lang="zh-CN" altLang="en-US" dirty="0"/>
              <a:t>引擎</a:t>
            </a:r>
          </a:p>
          <a:p>
            <a:pPr lvl="1"/>
            <a:r>
              <a:rPr kumimoji="1" lang="zh-CN" altLang="en-US" dirty="0"/>
              <a:t>云平台：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endParaRPr kumimoji="1" lang="zh-CN" altLang="en-US" dirty="0"/>
          </a:p>
          <a:p>
            <a:pPr lvl="1"/>
            <a:endParaRPr kumimoji="1" lang="zh-CN" altLang="en-US" dirty="0"/>
          </a:p>
          <a:p>
            <a:r>
              <a:rPr kumimoji="1" lang="zh-CN" altLang="en-US" dirty="0"/>
              <a:t>代码书写方式</a:t>
            </a:r>
          </a:p>
          <a:p>
            <a:pPr lvl="1"/>
            <a:r>
              <a:rPr kumimoji="1" lang="en-US" altLang="zh-CN" dirty="0"/>
              <a:t>Backbone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React</a:t>
            </a:r>
            <a:r>
              <a:rPr kumimoji="1" lang="zh-CN" altLang="en-US" dirty="0"/>
              <a:t>、</a:t>
            </a:r>
            <a:r>
              <a:rPr kumimoji="1" lang="en-US" altLang="zh-CN" dirty="0" err="1" smtClean="0"/>
              <a:t>Angular,VueJS</a:t>
            </a:r>
            <a:r>
              <a:rPr kumimoji="1" lang="zh-CN" altLang="en-US" dirty="0" smtClean="0"/>
              <a:t>前端</a:t>
            </a:r>
            <a:r>
              <a:rPr kumimoji="1" lang="zh-CN" altLang="en-US" dirty="0"/>
              <a:t>框架的出现</a:t>
            </a:r>
          </a:p>
          <a:p>
            <a:pPr lvl="1"/>
            <a:r>
              <a:rPr kumimoji="1" lang="en-US" altLang="zh-CN" dirty="0" err="1"/>
              <a:t>CoffeeScript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TypeScript,Dart</a:t>
            </a:r>
            <a:r>
              <a:rPr kumimoji="1" lang="zh-CN" altLang="en-US" dirty="0"/>
              <a:t>的出现</a:t>
            </a:r>
          </a:p>
          <a:p>
            <a:pPr lvl="1"/>
            <a:r>
              <a:rPr kumimoji="1" lang="en-US" altLang="zh-CN" dirty="0"/>
              <a:t>ES6</a:t>
            </a:r>
            <a:r>
              <a:rPr kumimoji="1" lang="zh-CN" altLang="en-US" dirty="0"/>
              <a:t>的标准化</a:t>
            </a:r>
          </a:p>
          <a:p>
            <a:r>
              <a:rPr kumimoji="1" lang="zh-CN" altLang="en-US" dirty="0"/>
              <a:t>效率：</a:t>
            </a:r>
          </a:p>
          <a:p>
            <a:pPr lvl="1"/>
            <a:r>
              <a:rPr kumimoji="1" lang="en-US" altLang="zh-CN" dirty="0">
                <a:hlinkClick r:id="rId2"/>
              </a:rPr>
              <a:t>http://jsLinux.org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3D</a:t>
            </a:r>
            <a:r>
              <a:rPr kumimoji="1" lang="zh-CN" altLang="en-US" dirty="0"/>
              <a:t>引擎的</a:t>
            </a:r>
            <a:r>
              <a:rPr kumimoji="1" lang="en-US" altLang="zh-CN" dirty="0"/>
              <a:t>JS</a:t>
            </a:r>
            <a:r>
              <a:rPr kumimoji="1" lang="zh-CN" altLang="en-US" dirty="0"/>
              <a:t>接口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向光的生长：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38" y="5530924"/>
            <a:ext cx="4471462" cy="6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职位：</a:t>
            </a:r>
            <a:r>
              <a:rPr kumimoji="1" lang="en-US" altLang="zh-CN"/>
              <a:t>JS</a:t>
            </a:r>
            <a:r>
              <a:rPr kumimoji="1" lang="zh-CN" altLang="en-US"/>
              <a:t>全栈型工程师、大前端工程师</a:t>
            </a:r>
          </a:p>
          <a:p>
            <a:endParaRPr kumimoji="1" lang="zh-CN" altLang="en-US"/>
          </a:p>
          <a:p>
            <a:r>
              <a:rPr kumimoji="1" lang="zh-CN" altLang="en-US"/>
              <a:t>技能：</a:t>
            </a:r>
            <a:r>
              <a:rPr kumimoji="1" lang="en-US" altLang="zh-CN"/>
              <a:t>M</a:t>
            </a:r>
            <a:r>
              <a:rPr kumimoji="1" lang="zh-CN" altLang="en-US"/>
              <a:t>（</a:t>
            </a:r>
            <a:r>
              <a:rPr kumimoji="1" lang="en-US" altLang="zh-CN"/>
              <a:t>Mongo</a:t>
            </a:r>
            <a:r>
              <a:rPr kumimoji="1" lang="zh-CN" altLang="en-US"/>
              <a:t>）</a:t>
            </a:r>
            <a:r>
              <a:rPr kumimoji="1" lang="en-US" altLang="zh-CN"/>
              <a:t>E(Express)A(Angular)N(Node)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效率：单兵管理成本！</a:t>
            </a:r>
          </a:p>
          <a:p>
            <a:endParaRPr kumimoji="1" lang="zh-CN" altLang="en-US"/>
          </a:p>
          <a:p>
            <a:r>
              <a:rPr kumimoji="1" lang="zh-CN" altLang="en-US"/>
              <a:t>性能：</a:t>
            </a:r>
            <a:r>
              <a:rPr kumimoji="1" lang="en-US" altLang="zh-CN"/>
              <a:t>Data-Intensive</a:t>
            </a:r>
            <a:r>
              <a:rPr kumimoji="1" lang="zh-CN" altLang="en-US"/>
              <a:t> </a:t>
            </a:r>
            <a:r>
              <a:rPr kumimoji="1" lang="en-US" altLang="zh-CN"/>
              <a:t>Real-Time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新焦点：</a:t>
            </a:r>
          </a:p>
        </p:txBody>
      </p:sp>
    </p:spTree>
    <p:extLst>
      <p:ext uri="{BB962C8B-B14F-4D97-AF65-F5344CB8AC3E}">
        <p14:creationId xmlns:p14="http://schemas.microsoft.com/office/powerpoint/2010/main" val="158015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13043</TotalTime>
  <Words>1193</Words>
  <Application>Microsoft Macintosh PowerPoint</Application>
  <PresentationFormat>宽屏</PresentationFormat>
  <Paragraphs>212</Paragraphs>
  <Slides>53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DengXian</vt:lpstr>
      <vt:lpstr>DengXian Light</vt:lpstr>
      <vt:lpstr>Microsoft YaHei</vt:lpstr>
      <vt:lpstr>Monaco</vt:lpstr>
      <vt:lpstr>Arial</vt:lpstr>
      <vt:lpstr>Office 主题</vt:lpstr>
      <vt:lpstr>ECMAScript</vt:lpstr>
      <vt:lpstr>安装的软件、课程地址</vt:lpstr>
      <vt:lpstr>Douglas Crockford</vt:lpstr>
      <vt:lpstr>Write Well</vt:lpstr>
      <vt:lpstr>关注几位大牛</vt:lpstr>
      <vt:lpstr>请称呼我—Language!!!</vt:lpstr>
      <vt:lpstr>盛筵</vt:lpstr>
      <vt:lpstr>向光的生长：</vt:lpstr>
      <vt:lpstr>新焦点：</vt:lpstr>
      <vt:lpstr>开发工具选型</vt:lpstr>
      <vt:lpstr>ECMAScript标准</vt:lpstr>
      <vt:lpstr>小白变灰</vt:lpstr>
      <vt:lpstr>Javascript介绍 https://developer.mozilla.org/zh-CN/docs/Web/JavaScript</vt:lpstr>
      <vt:lpstr>弱变量类型</vt:lpstr>
      <vt:lpstr>数据类型</vt:lpstr>
      <vt:lpstr>global Object</vt:lpstr>
      <vt:lpstr>顶层（工具函数）和顶层变量</vt:lpstr>
      <vt:lpstr>运算符</vt:lpstr>
      <vt:lpstr>运算符</vt:lpstr>
      <vt:lpstr>执行流控制语句</vt:lpstr>
      <vt:lpstr>falsy</vt:lpstr>
      <vt:lpstr>练习</vt:lpstr>
      <vt:lpstr>typeof 操作的目的</vt:lpstr>
      <vt:lpstr>基本类型是“盒子”</vt:lpstr>
      <vt:lpstr>引用类型是“遥控器”</vt:lpstr>
      <vt:lpstr>基本类型的“包装类型”</vt:lpstr>
      <vt:lpstr>标准库类型</vt:lpstr>
      <vt:lpstr>Object</vt:lpstr>
      <vt:lpstr>Object函数及实例成员</vt:lpstr>
      <vt:lpstr>Array类型</vt:lpstr>
      <vt:lpstr>Array类型</vt:lpstr>
      <vt:lpstr>Array堆栈及队列模拟</vt:lpstr>
      <vt:lpstr>Array 排序</vt:lpstr>
      <vt:lpstr>Array操作</vt:lpstr>
      <vt:lpstr>遍历操作—检查操作</vt:lpstr>
      <vt:lpstr>遍历操作—“数据项”操作</vt:lpstr>
      <vt:lpstr>reduce</vt:lpstr>
      <vt:lpstr>Date</vt:lpstr>
      <vt:lpstr>以数值化作内部表示</vt:lpstr>
      <vt:lpstr>格式化</vt:lpstr>
      <vt:lpstr>PowerPoint 演示文稿</vt:lpstr>
      <vt:lpstr>Number</vt:lpstr>
      <vt:lpstr>String类型</vt:lpstr>
      <vt:lpstr>PowerPoint 演示文稿</vt:lpstr>
      <vt:lpstr>RegExp</vt:lpstr>
      <vt:lpstr>作用域链</vt:lpstr>
      <vt:lpstr>作用域</vt:lpstr>
      <vt:lpstr>作用域链（Scope Chain）</vt:lpstr>
      <vt:lpstr>作用域遮盖</vt:lpstr>
      <vt:lpstr>作用域延长</vt:lpstr>
      <vt:lpstr>垃圾回收</vt:lpstr>
      <vt:lpstr>自动化垃圾回收</vt:lpstr>
      <vt:lpstr>IE8-的内存漏泄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225</cp:revision>
  <dcterms:created xsi:type="dcterms:W3CDTF">2016-05-12T01:33:20Z</dcterms:created>
  <dcterms:modified xsi:type="dcterms:W3CDTF">2018-06-28T09:34:23Z</dcterms:modified>
</cp:coreProperties>
</file>